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283" r:id="rId5"/>
    <p:sldId id="284" r:id="rId6"/>
    <p:sldId id="289" r:id="rId7"/>
    <p:sldId id="286" r:id="rId8"/>
    <p:sldId id="287" r:id="rId9"/>
    <p:sldId id="288" r:id="rId10"/>
    <p:sldId id="285" r:id="rId11"/>
    <p:sldId id="290" r:id="rId12"/>
    <p:sldId id="291" r:id="rId13"/>
    <p:sldId id="292" r:id="rId14"/>
    <p:sldId id="293" r:id="rId15"/>
    <p:sldId id="29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AE12F9B8-39EC-47C3-A636-5DA044A2D617}" type="datetimeFigureOut">
              <a:rPr lang="en-US" smtClean="0"/>
              <a:t>8/21/2015</a:t>
            </a:fld>
            <a:endParaRPr lang="en-US"/>
          </a:p>
        </p:txBody>
      </p:sp>
      <p:sp>
        <p:nvSpPr>
          <p:cNvPr id="17" name="Slide Number Placeholder 16"/>
          <p:cNvSpPr>
            <a:spLocks noGrp="1"/>
          </p:cNvSpPr>
          <p:nvPr>
            <p:ph type="sldNum" sz="quarter" idx="11"/>
          </p:nvPr>
        </p:nvSpPr>
        <p:spPr/>
        <p:txBody>
          <a:bodyPr/>
          <a:lstStyle/>
          <a:p>
            <a:fld id="{2C919AB6-5AB9-4AD0-A555-C072FF27860E}"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2F9B8-39EC-47C3-A636-5DA044A2D617}" type="datetimeFigureOut">
              <a:rPr lang="en-US" smtClean="0"/>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19AB6-5AB9-4AD0-A555-C072FF2786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12F9B8-39EC-47C3-A636-5DA044A2D617}" type="datetimeFigureOut">
              <a:rPr lang="en-US" smtClean="0"/>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19AB6-5AB9-4AD0-A555-C072FF27860E}"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AE12F9B8-39EC-47C3-A636-5DA044A2D617}" type="datetimeFigureOut">
              <a:rPr lang="en-US" smtClean="0"/>
              <a:t>8/21/2015</a:t>
            </a:fld>
            <a:endParaRPr lang="en-US"/>
          </a:p>
        </p:txBody>
      </p:sp>
      <p:sp>
        <p:nvSpPr>
          <p:cNvPr id="12" name="Slide Number Placeholder 11"/>
          <p:cNvSpPr>
            <a:spLocks noGrp="1"/>
          </p:cNvSpPr>
          <p:nvPr>
            <p:ph type="sldNum" sz="quarter" idx="15"/>
          </p:nvPr>
        </p:nvSpPr>
        <p:spPr/>
        <p:txBody>
          <a:bodyPr/>
          <a:lstStyle/>
          <a:p>
            <a:fld id="{2C919AB6-5AB9-4AD0-A555-C072FF27860E}"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AE12F9B8-39EC-47C3-A636-5DA044A2D617}" type="datetimeFigureOut">
              <a:rPr lang="en-US" smtClean="0"/>
              <a:t>8/21/2015</a:t>
            </a:fld>
            <a:endParaRPr lang="en-US"/>
          </a:p>
        </p:txBody>
      </p:sp>
      <p:sp>
        <p:nvSpPr>
          <p:cNvPr id="14" name="Slide Number Placeholder 13"/>
          <p:cNvSpPr>
            <a:spLocks noGrp="1"/>
          </p:cNvSpPr>
          <p:nvPr>
            <p:ph type="sldNum" sz="quarter" idx="11"/>
          </p:nvPr>
        </p:nvSpPr>
        <p:spPr/>
        <p:txBody>
          <a:bodyPr/>
          <a:lstStyle/>
          <a:p>
            <a:fld id="{2C919AB6-5AB9-4AD0-A555-C072FF27860E}"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AE12F9B8-39EC-47C3-A636-5DA044A2D617}" type="datetimeFigureOut">
              <a:rPr lang="en-US" smtClean="0"/>
              <a:t>8/21/2015</a:t>
            </a:fld>
            <a:endParaRPr lang="en-US"/>
          </a:p>
        </p:txBody>
      </p:sp>
      <p:sp>
        <p:nvSpPr>
          <p:cNvPr id="12" name="Slide Number Placeholder 11"/>
          <p:cNvSpPr>
            <a:spLocks noGrp="1"/>
          </p:cNvSpPr>
          <p:nvPr>
            <p:ph type="sldNum" sz="quarter" idx="16"/>
          </p:nvPr>
        </p:nvSpPr>
        <p:spPr/>
        <p:txBody>
          <a:bodyPr/>
          <a:lstStyle/>
          <a:p>
            <a:fld id="{2C919AB6-5AB9-4AD0-A555-C072FF27860E}"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AE12F9B8-39EC-47C3-A636-5DA044A2D617}" type="datetimeFigureOut">
              <a:rPr lang="en-US" smtClean="0"/>
              <a:t>8/21/2015</a:t>
            </a:fld>
            <a:endParaRPr lang="en-US"/>
          </a:p>
        </p:txBody>
      </p:sp>
      <p:sp>
        <p:nvSpPr>
          <p:cNvPr id="12" name="Slide Number Placeholder 11"/>
          <p:cNvSpPr>
            <a:spLocks noGrp="1"/>
          </p:cNvSpPr>
          <p:nvPr>
            <p:ph type="sldNum" sz="quarter" idx="17"/>
          </p:nvPr>
        </p:nvSpPr>
        <p:spPr/>
        <p:txBody>
          <a:bodyPr/>
          <a:lstStyle/>
          <a:p>
            <a:fld id="{2C919AB6-5AB9-4AD0-A555-C072FF27860E}"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AE12F9B8-39EC-47C3-A636-5DA044A2D617}" type="datetimeFigureOut">
              <a:rPr lang="en-US" smtClean="0"/>
              <a:t>8/21/2015</a:t>
            </a:fld>
            <a:endParaRPr lang="en-US"/>
          </a:p>
        </p:txBody>
      </p:sp>
      <p:sp>
        <p:nvSpPr>
          <p:cNvPr id="16" name="Slide Number Placeholder 15"/>
          <p:cNvSpPr>
            <a:spLocks noGrp="1"/>
          </p:cNvSpPr>
          <p:nvPr>
            <p:ph type="sldNum" sz="quarter" idx="11"/>
          </p:nvPr>
        </p:nvSpPr>
        <p:spPr/>
        <p:txBody>
          <a:bodyPr/>
          <a:lstStyle/>
          <a:p>
            <a:fld id="{2C919AB6-5AB9-4AD0-A555-C072FF27860E}"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AE12F9B8-39EC-47C3-A636-5DA044A2D617}" type="datetimeFigureOut">
              <a:rPr lang="en-US" smtClean="0"/>
              <a:t>8/21/2015</a:t>
            </a:fld>
            <a:endParaRPr lang="en-US"/>
          </a:p>
        </p:txBody>
      </p:sp>
      <p:sp>
        <p:nvSpPr>
          <p:cNvPr id="8" name="Slide Number Placeholder 7"/>
          <p:cNvSpPr>
            <a:spLocks noGrp="1"/>
          </p:cNvSpPr>
          <p:nvPr>
            <p:ph type="sldNum" sz="quarter" idx="11"/>
          </p:nvPr>
        </p:nvSpPr>
        <p:spPr/>
        <p:txBody>
          <a:bodyPr/>
          <a:lstStyle/>
          <a:p>
            <a:fld id="{2C919AB6-5AB9-4AD0-A555-C072FF27860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AE12F9B8-39EC-47C3-A636-5DA044A2D617}" type="datetimeFigureOut">
              <a:rPr lang="en-US" smtClean="0"/>
              <a:t>8/21/2015</a:t>
            </a:fld>
            <a:endParaRPr lang="en-US"/>
          </a:p>
        </p:txBody>
      </p:sp>
      <p:sp>
        <p:nvSpPr>
          <p:cNvPr id="19" name="Slide Number Placeholder 18"/>
          <p:cNvSpPr>
            <a:spLocks noGrp="1"/>
          </p:cNvSpPr>
          <p:nvPr>
            <p:ph type="sldNum" sz="quarter" idx="16"/>
          </p:nvPr>
        </p:nvSpPr>
        <p:spPr/>
        <p:txBody>
          <a:bodyPr/>
          <a:lstStyle/>
          <a:p>
            <a:fld id="{2C919AB6-5AB9-4AD0-A555-C072FF27860E}"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AE12F9B8-39EC-47C3-A636-5DA044A2D617}" type="datetimeFigureOut">
              <a:rPr lang="en-US" smtClean="0"/>
              <a:t>8/21/2015</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2C919AB6-5AB9-4AD0-A555-C072FF27860E}"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AE12F9B8-39EC-47C3-A636-5DA044A2D617}" type="datetimeFigureOut">
              <a:rPr lang="en-US" smtClean="0"/>
              <a:t>8/21/2015</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2C919AB6-5AB9-4AD0-A555-C072FF27860E}"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Short Stories</a:t>
            </a:r>
            <a:endParaRPr lang="en-US" dirty="0"/>
          </a:p>
        </p:txBody>
      </p:sp>
      <p:sp>
        <p:nvSpPr>
          <p:cNvPr id="2" name="Title 1"/>
          <p:cNvSpPr>
            <a:spLocks noGrp="1"/>
          </p:cNvSpPr>
          <p:nvPr>
            <p:ph type="title"/>
          </p:nvPr>
        </p:nvSpPr>
        <p:spPr/>
        <p:txBody>
          <a:bodyPr>
            <a:noAutofit/>
          </a:bodyPr>
          <a:lstStyle/>
          <a:p>
            <a:r>
              <a:rPr lang="en-US" sz="2000" dirty="0" smtClean="0"/>
              <a:t>theme</a:t>
            </a:r>
            <a:endParaRPr lang="en-US" sz="2000" dirty="0"/>
          </a:p>
        </p:txBody>
      </p:sp>
    </p:spTree>
    <p:extLst>
      <p:ext uri="{BB962C8B-B14F-4D97-AF65-F5344CB8AC3E}">
        <p14:creationId xmlns:p14="http://schemas.microsoft.com/office/powerpoint/2010/main" val="3274545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1). Understanding the main character</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List </a:t>
            </a:r>
            <a:r>
              <a:rPr lang="en-US" sz="2400" b="1" dirty="0">
                <a:solidFill>
                  <a:srgbClr val="FFFF00"/>
                </a:solidFill>
              </a:rPr>
              <a:t>the physical and intangible attributes of the main character</a:t>
            </a:r>
            <a:r>
              <a:rPr lang="en-US" sz="2400" b="1" dirty="0" smtClean="0">
                <a:solidFill>
                  <a:srgbClr val="FFFF00"/>
                </a:solidFill>
              </a:rPr>
              <a:t>.</a:t>
            </a:r>
          </a:p>
          <a:p>
            <a:pPr algn="l"/>
            <a:endParaRPr lang="en-US" sz="2400" dirty="0" smtClean="0"/>
          </a:p>
          <a:p>
            <a:pPr algn="l"/>
            <a:endParaRPr lang="en-US" sz="2400" dirty="0"/>
          </a:p>
          <a:p>
            <a:pPr algn="l"/>
            <a:endParaRPr lang="en-US" sz="2400" dirty="0" smtClean="0"/>
          </a:p>
          <a:p>
            <a:pPr algn="l"/>
            <a:endParaRPr lang="en-US" sz="2400" dirty="0" smtClean="0"/>
          </a:p>
          <a:p>
            <a:pPr algn="l"/>
            <a:r>
              <a:rPr lang="en-US" sz="2400" b="1" dirty="0" smtClean="0">
                <a:solidFill>
                  <a:srgbClr val="FFFF00"/>
                </a:solidFill>
              </a:rPr>
              <a:t>Decide </a:t>
            </a:r>
            <a:r>
              <a:rPr lang="en-US" sz="2400" b="1" dirty="0">
                <a:solidFill>
                  <a:srgbClr val="FFFF00"/>
                </a:solidFill>
              </a:rPr>
              <a:t>if the reader is supposed to identify with the main character or if she is someone the reader doesn't (or shouldn't) want to be</a:t>
            </a:r>
            <a:r>
              <a:rPr lang="en-US" sz="2400" b="1" dirty="0" smtClean="0">
                <a:solidFill>
                  <a:srgbClr val="FFFF00"/>
                </a:solidFill>
              </a:rPr>
              <a:t>.</a:t>
            </a:r>
          </a:p>
        </p:txBody>
      </p:sp>
    </p:spTree>
    <p:extLst>
      <p:ext uri="{BB962C8B-B14F-4D97-AF65-F5344CB8AC3E}">
        <p14:creationId xmlns:p14="http://schemas.microsoft.com/office/powerpoint/2010/main" val="1247111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a:t>2</a:t>
            </a:r>
            <a:r>
              <a:rPr lang="en-US" dirty="0" smtClean="0"/>
              <a:t>). Identifying the conflict</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Which conflict is the main character engaged in, e.g. person vs. person, person vs. nature, person vs. self, or person vs. society, etc.? </a:t>
            </a:r>
          </a:p>
          <a:p>
            <a:pPr algn="l"/>
            <a:r>
              <a:rPr lang="en-US" sz="2400" dirty="0" smtClean="0"/>
              <a:t/>
            </a:r>
            <a:br>
              <a:rPr lang="en-US" sz="2400" dirty="0" smtClean="0"/>
            </a:br>
            <a:endParaRPr lang="en-US" sz="2400" dirty="0" smtClean="0"/>
          </a:p>
          <a:p>
            <a:pPr algn="l"/>
            <a:endParaRPr lang="en-US" sz="2400" dirty="0" smtClean="0"/>
          </a:p>
          <a:p>
            <a:pPr algn="l"/>
            <a:endParaRPr lang="en-US" sz="2400" dirty="0"/>
          </a:p>
          <a:p>
            <a:pPr algn="l"/>
            <a:r>
              <a:rPr lang="en-US" sz="2400" b="1" dirty="0" smtClean="0">
                <a:solidFill>
                  <a:srgbClr val="FFFF00"/>
                </a:solidFill>
              </a:rPr>
              <a:t>Identify specifically </a:t>
            </a:r>
            <a:r>
              <a:rPr lang="en-US" sz="2400" b="1" dirty="0">
                <a:solidFill>
                  <a:srgbClr val="FFFF00"/>
                </a:solidFill>
              </a:rPr>
              <a:t>who or what the main character is struggling </a:t>
            </a:r>
            <a:r>
              <a:rPr lang="en-US" sz="2400" b="1" dirty="0" smtClean="0">
                <a:solidFill>
                  <a:srgbClr val="FFFF00"/>
                </a:solidFill>
              </a:rPr>
              <a:t>against/with </a:t>
            </a:r>
            <a:r>
              <a:rPr lang="en-US" sz="2400" b="1" dirty="0">
                <a:solidFill>
                  <a:srgbClr val="FFFF00"/>
                </a:solidFill>
              </a:rPr>
              <a:t>in the short story</a:t>
            </a:r>
            <a:r>
              <a:rPr lang="en-US" sz="2400" b="1" dirty="0" smtClean="0">
                <a:solidFill>
                  <a:srgbClr val="FFFF00"/>
                </a:solidFill>
              </a:rPr>
              <a:t>.</a:t>
            </a:r>
            <a:br>
              <a:rPr lang="en-US" sz="2400" b="1" dirty="0" smtClean="0">
                <a:solidFill>
                  <a:srgbClr val="FFFF00"/>
                </a:solidFill>
              </a:rPr>
            </a:br>
            <a:endParaRPr lang="en-US" sz="2400" dirty="0"/>
          </a:p>
        </p:txBody>
      </p:sp>
    </p:spTree>
    <p:extLst>
      <p:ext uri="{BB962C8B-B14F-4D97-AF65-F5344CB8AC3E}">
        <p14:creationId xmlns:p14="http://schemas.microsoft.com/office/powerpoint/2010/main" val="2278492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3). Know how the</a:t>
            </a:r>
            <a:br>
              <a:rPr lang="en-US" dirty="0" smtClean="0"/>
            </a:br>
            <a:r>
              <a:rPr lang="en-US" dirty="0" smtClean="0"/>
              <a:t>conflict is resolved</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The resolution of the conflict provides the reader insight in to the story’s theme.  In the conflict, who (or what) won the conflict?</a:t>
            </a:r>
          </a:p>
          <a:p>
            <a:pPr algn="l"/>
            <a:r>
              <a:rPr lang="en-US" sz="2400" dirty="0" smtClean="0"/>
              <a:t/>
            </a:r>
            <a:br>
              <a:rPr lang="en-US" sz="2400" dirty="0" smtClean="0"/>
            </a:br>
            <a:endParaRPr lang="en-US" sz="2400" dirty="0"/>
          </a:p>
          <a:p>
            <a:pPr algn="l"/>
            <a:endParaRPr lang="en-US" sz="2400" dirty="0"/>
          </a:p>
        </p:txBody>
      </p:sp>
    </p:spTree>
    <p:extLst>
      <p:ext uri="{BB962C8B-B14F-4D97-AF65-F5344CB8AC3E}">
        <p14:creationId xmlns:p14="http://schemas.microsoft.com/office/powerpoint/2010/main" val="2492317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4). Make a generalization</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Generally speaking, what did the main character ultimately learn in the story?</a:t>
            </a:r>
          </a:p>
          <a:p>
            <a:pPr algn="l"/>
            <a:r>
              <a:rPr lang="en-US" sz="2400" dirty="0" smtClean="0"/>
              <a:t/>
            </a:r>
            <a:br>
              <a:rPr lang="en-US" sz="2400" dirty="0" smtClean="0"/>
            </a:br>
            <a:endParaRPr lang="en-US" sz="2400" dirty="0" smtClean="0"/>
          </a:p>
          <a:p>
            <a:pPr algn="l"/>
            <a:endParaRPr lang="en-US" sz="2400" dirty="0"/>
          </a:p>
          <a:p>
            <a:pPr algn="l"/>
            <a:endParaRPr lang="en-US" sz="2400" dirty="0"/>
          </a:p>
          <a:p>
            <a:pPr algn="l"/>
            <a:r>
              <a:rPr lang="en-US" sz="2400" b="1" dirty="0" smtClean="0">
                <a:solidFill>
                  <a:srgbClr val="FFFF00"/>
                </a:solidFill>
              </a:rPr>
              <a:t>Now compose a statement of theme.  You do this by providing the reader with a meaningful insight based on what you just identified the main character learned.  Be specific.</a:t>
            </a:r>
          </a:p>
          <a:p>
            <a:pPr algn="l"/>
            <a:r>
              <a:rPr lang="en-US" sz="2400" dirty="0" smtClean="0"/>
              <a:t/>
            </a:r>
            <a:br>
              <a:rPr lang="en-US" sz="2400" dirty="0" smtClean="0"/>
            </a:br>
            <a:endParaRPr lang="en-US" sz="2400" dirty="0"/>
          </a:p>
          <a:p>
            <a:pPr algn="l"/>
            <a:endParaRPr lang="en-US" sz="2400" dirty="0"/>
          </a:p>
        </p:txBody>
      </p:sp>
    </p:spTree>
    <p:extLst>
      <p:ext uri="{BB962C8B-B14F-4D97-AF65-F5344CB8AC3E}">
        <p14:creationId xmlns:p14="http://schemas.microsoft.com/office/powerpoint/2010/main" val="1300254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The stonecutter</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1300" dirty="0"/>
              <a:t>There was once a stonecutter, who was dissatisfied with himself and with his position in life.</a:t>
            </a:r>
          </a:p>
          <a:p>
            <a:pPr algn="l"/>
            <a:r>
              <a:rPr lang="en-US" sz="1300" dirty="0"/>
              <a:t>One day, he passed a wealthy merchant's house, and through the open gateway, saw many fine possessions and important visitors. "How powerful that merchant must be!" thought the stonecutter. He became very envious, and wished that he could be like the merchant. Then he would no longer have to live the life of a mere stonecutter.</a:t>
            </a:r>
          </a:p>
          <a:p>
            <a:pPr algn="l"/>
            <a:r>
              <a:rPr lang="en-US" sz="1300" dirty="0"/>
              <a:t>To his great surprise, he suddenly became the merchant, enjoying more luxuries and power than he had ever dreamed of, envied and detested by those less wealthy than himself. But soon a high official passed by, carried in a sedan chair, accompanied by attendants, and escorted by soldiers beating gongs. Everyone, no matter how wealthy, had to bow low before the procession. "How powerful that official is!" he thought. "I wish that I could be a high official!"</a:t>
            </a:r>
          </a:p>
          <a:p>
            <a:pPr algn="l"/>
            <a:r>
              <a:rPr lang="en-US" sz="1300" dirty="0"/>
              <a:t>Then he became the high official, carried everywhere in his embroidered sedan chair, feared and hated by the people all around, who had to bow down before him as he passed. It was a hot summer day, and the official felt very uncomfortable in the sticky sedan chair. He looked up at the sun. It shone proudly in the sky, unaffected by his presence. "How powerful the sun is!" he thought. "I wish that I could be the sun!"</a:t>
            </a:r>
          </a:p>
          <a:p>
            <a:pPr algn="l"/>
            <a:r>
              <a:rPr lang="en-US" sz="1300" dirty="0"/>
              <a:t>Then he became the sun, shining fiercely down on everyone, scorching the fields, cursed by the farmers and laborers. But a huge black cloud moved between him and the earth, so that his light could no longer shine on everything below. "How powerful that storm cloud is!" he thought. "I wish that I could be a cloud!"</a:t>
            </a:r>
          </a:p>
          <a:p>
            <a:pPr algn="l"/>
            <a:r>
              <a:rPr lang="en-US" sz="1300" dirty="0"/>
              <a:t>Then he became the cloud, flooding the fields and villages, shouted at by everyone. But soon he found that he was being pushed away by some great force, and realized that it was the wind. "How powerful it is!" he thought. "I wish that I could be the wind!"</a:t>
            </a:r>
          </a:p>
          <a:p>
            <a:pPr algn="l"/>
            <a:r>
              <a:rPr lang="en-US" sz="1300" dirty="0"/>
              <a:t>Then he became the wind, blowing tiles off the roofs of houses, uprooting trees, hated and feared by all below him. But after a while, he ran up against something that would not move, no matter how forcefully he blew against it — a huge, towering stone. "How powerful that stone is!" he thought. "I wish that I could be a stone!" he thought. "I wish that I could be a stone!"</a:t>
            </a:r>
          </a:p>
          <a:p>
            <a:pPr algn="l"/>
            <a:r>
              <a:rPr lang="en-US" sz="1300" dirty="0"/>
              <a:t>Then he became the stone, more powerful than anything else on earth. But as he stood there, he heard the sound of a hammer pounding a chisel into the solid rock, and felt himself being changed. "What could be more powerful than I, the stone?" he thought. He looked down and saw far below him the figure of a stonecutter.</a:t>
            </a:r>
          </a:p>
        </p:txBody>
      </p:sp>
    </p:spTree>
    <p:extLst>
      <p:ext uri="{BB962C8B-B14F-4D97-AF65-F5344CB8AC3E}">
        <p14:creationId xmlns:p14="http://schemas.microsoft.com/office/powerpoint/2010/main" val="21287096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Theme Exemplar</a:t>
            </a:r>
            <a:br>
              <a:rPr lang="en-US" dirty="0" smtClean="0"/>
            </a:br>
            <a:r>
              <a:rPr lang="en-US" dirty="0" smtClean="0"/>
              <a:t>for the stonecutter</a:t>
            </a:r>
            <a:endParaRPr lang="en-US" dirty="0"/>
          </a:p>
        </p:txBody>
      </p:sp>
      <p:sp>
        <p:nvSpPr>
          <p:cNvPr id="5" name="Title 1"/>
          <p:cNvSpPr>
            <a:spLocks noGrp="1"/>
          </p:cNvSpPr>
          <p:nvPr>
            <p:ph sz="quarter" idx="13"/>
          </p:nvPr>
        </p:nvSpPr>
        <p:spPr>
          <a:xfrm>
            <a:off x="152400" y="1447800"/>
            <a:ext cx="8839200" cy="4724400"/>
          </a:xfrm>
        </p:spPr>
        <p:txBody>
          <a:bodyPr>
            <a:noAutofit/>
          </a:bodyPr>
          <a:lstStyle/>
          <a:p>
            <a:pPr algn="l"/>
            <a:r>
              <a:rPr lang="en-US" sz="2400" dirty="0" smtClean="0"/>
              <a:t>The theme or central idea for </a:t>
            </a:r>
            <a:r>
              <a:rPr lang="en-US" sz="2400" i="1" dirty="0" smtClean="0"/>
              <a:t>Parable of the Stonecutter</a:t>
            </a:r>
            <a:r>
              <a:rPr lang="en-US" sz="2400" dirty="0" smtClean="0"/>
              <a:t> is we should avoid being something we are not.  The Stonecutter believes himself to be inadequate, unhappy and powerless, etc. as he currently is.  Inexplicably the Stonecutter develops the ability to become the object of his envy, e.g. he wants to become an influential and powerful merchant so he becomes one, etc.  However, after multiple transformations the Stonecutter’s feelings of inadequacy clearly have not disappeared.  If anything, every transformation leads to the same realization, i.e. there’s always someone </a:t>
            </a:r>
            <a:r>
              <a:rPr lang="en-US" sz="2400" smtClean="0"/>
              <a:t>or something </a:t>
            </a:r>
            <a:r>
              <a:rPr lang="en-US" sz="2400" dirty="0" smtClean="0"/>
              <a:t>greater than him.  Eventually, though, he realizes he was happiest (most powerful) when he was just a simple stonecutter.  The Stonecutter’s journey reminds us we are better accepting ourselves for what/how we are; also, his experience teaches us that greedy longings are futile because power is relative.</a:t>
            </a:r>
            <a:endParaRPr lang="en-US" dirty="0"/>
          </a:p>
        </p:txBody>
      </p:sp>
    </p:spTree>
    <p:extLst>
      <p:ext uri="{BB962C8B-B14F-4D97-AF65-F5344CB8AC3E}">
        <p14:creationId xmlns:p14="http://schemas.microsoft.com/office/powerpoint/2010/main" val="104656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theme</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200" b="1" dirty="0"/>
              <a:t>The </a:t>
            </a:r>
            <a:r>
              <a:rPr lang="en-US" sz="2200" b="1" dirty="0">
                <a:solidFill>
                  <a:srgbClr val="FFFF00"/>
                </a:solidFill>
              </a:rPr>
              <a:t>theme </a:t>
            </a:r>
            <a:r>
              <a:rPr lang="en-US" sz="2200" b="1" dirty="0"/>
              <a:t>in a piece of fiction is its controlling idea or its central insight.  It is the author's underlying meaning or main idea that he is trying to </a:t>
            </a:r>
            <a:r>
              <a:rPr lang="en-US" sz="2200" b="1" dirty="0" smtClean="0"/>
              <a:t>convey.</a:t>
            </a:r>
            <a:r>
              <a:rPr lang="en-US" sz="2200" dirty="0"/>
              <a:t/>
            </a:r>
            <a:br>
              <a:rPr lang="en-US" sz="2200" dirty="0"/>
            </a:br>
            <a:r>
              <a:rPr lang="en-US" sz="2200" dirty="0" smtClean="0"/>
              <a:t/>
            </a:r>
            <a:br>
              <a:rPr lang="en-US" sz="2200" dirty="0" smtClean="0"/>
            </a:br>
            <a:r>
              <a:rPr lang="en-US" sz="2200" dirty="0" smtClean="0"/>
              <a:t>The </a:t>
            </a:r>
            <a:r>
              <a:rPr lang="en-US" sz="2200" dirty="0"/>
              <a:t>theme may be the author's thoughts about a topic or view of human nature.  The title of the short story usually points to what the writer is saying and he may use various figures of speech to emphasize </a:t>
            </a:r>
            <a:r>
              <a:rPr lang="en-US" sz="2200" dirty="0" smtClean="0"/>
              <a:t>their theme</a:t>
            </a:r>
            <a:r>
              <a:rPr lang="en-US" sz="2200" dirty="0"/>
              <a:t>, such as: symbol, allusion, simile, metaphor, hyperbole, or irony</a:t>
            </a:r>
            <a:r>
              <a:rPr lang="en-US" sz="2200" dirty="0" smtClean="0"/>
              <a:t>.</a:t>
            </a:r>
            <a:r>
              <a:rPr lang="en-US" sz="2200" dirty="0"/>
              <a:t/>
            </a:r>
            <a:br>
              <a:rPr lang="en-US" sz="2200" dirty="0"/>
            </a:br>
            <a:endParaRPr lang="en-US" sz="2200" dirty="0"/>
          </a:p>
          <a:p>
            <a:pPr algn="l"/>
            <a:r>
              <a:rPr lang="en-US" sz="2200" dirty="0"/>
              <a:t>Some simple examples of common themes from literature, TV, and film are: </a:t>
            </a:r>
            <a:br>
              <a:rPr lang="en-US" sz="2200" dirty="0"/>
            </a:br>
            <a:r>
              <a:rPr lang="en-US" sz="2200" dirty="0"/>
              <a:t>- things are not always as they appear to be </a:t>
            </a:r>
            <a:br>
              <a:rPr lang="en-US" sz="2200" dirty="0"/>
            </a:br>
            <a:r>
              <a:rPr lang="en-US" sz="2200" dirty="0"/>
              <a:t>- Love is blind </a:t>
            </a:r>
            <a:br>
              <a:rPr lang="en-US" sz="2200" dirty="0"/>
            </a:br>
            <a:r>
              <a:rPr lang="en-US" sz="2200" dirty="0"/>
              <a:t>- Believe in yourself </a:t>
            </a:r>
            <a:br>
              <a:rPr lang="en-US" sz="2200" dirty="0"/>
            </a:br>
            <a:r>
              <a:rPr lang="en-US" sz="2200" dirty="0"/>
              <a:t>- People are afraid of change</a:t>
            </a:r>
            <a:br>
              <a:rPr lang="en-US" sz="2200" dirty="0"/>
            </a:br>
            <a:r>
              <a:rPr lang="en-US" sz="2200" dirty="0"/>
              <a:t>- Don't judge a book by its cover</a:t>
            </a:r>
          </a:p>
          <a:p>
            <a:pPr algn="l"/>
            <a:endParaRPr lang="en-US" sz="2200" dirty="0"/>
          </a:p>
        </p:txBody>
      </p:sp>
    </p:spTree>
    <p:extLst>
      <p:ext uri="{BB962C8B-B14F-4D97-AF65-F5344CB8AC3E}">
        <p14:creationId xmlns:p14="http://schemas.microsoft.com/office/powerpoint/2010/main" val="2901753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Identifying theme</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700" b="1" dirty="0" smtClean="0"/>
              <a:t>1). </a:t>
            </a:r>
            <a:r>
              <a:rPr lang="en-US" sz="2700" b="1" dirty="0"/>
              <a:t>Understand the main character</a:t>
            </a:r>
            <a:r>
              <a:rPr lang="en-US" sz="2700" dirty="0"/>
              <a:t>. Analyzing the main character is an important part of discovering the theme. List the physical and intangible attributes of the main character. Decide if the reader is supposed to identify with the main character or if she is someone the reader doesn't (or shouldn't) want to be.</a:t>
            </a:r>
            <a:br>
              <a:rPr lang="en-US" sz="2700" dirty="0"/>
            </a:br>
            <a:r>
              <a:rPr lang="en-US" sz="2700" dirty="0"/>
              <a:t/>
            </a:r>
            <a:br>
              <a:rPr lang="en-US" sz="2700" dirty="0"/>
            </a:br>
            <a:r>
              <a:rPr lang="en-US" sz="2700" b="1" dirty="0" smtClean="0"/>
              <a:t>2). </a:t>
            </a:r>
            <a:r>
              <a:rPr lang="en-US" sz="2700" b="1" dirty="0"/>
              <a:t>Identify the conflict</a:t>
            </a:r>
            <a:r>
              <a:rPr lang="en-US" sz="2700" dirty="0"/>
              <a:t>. The conflict in a short story always involves the main character. The conflict can be between the main character and another, society or some force of nature, or within the main character himself. Figure out specifically who or what the main character is struggling against in the short story</a:t>
            </a:r>
            <a:r>
              <a:rPr lang="en-US" sz="2700" dirty="0" smtClean="0"/>
              <a:t>.</a:t>
            </a:r>
            <a:r>
              <a:rPr lang="en-US" sz="2700" dirty="0"/>
              <a:t/>
            </a:r>
            <a:br>
              <a:rPr lang="en-US" sz="2700" dirty="0"/>
            </a:br>
            <a:r>
              <a:rPr lang="en-US" dirty="0"/>
              <a:t/>
            </a:r>
            <a:br>
              <a:rPr lang="en-US" dirty="0"/>
            </a:br>
            <a:endParaRPr lang="en-US" dirty="0"/>
          </a:p>
        </p:txBody>
      </p:sp>
    </p:spTree>
    <p:extLst>
      <p:ext uri="{BB962C8B-B14F-4D97-AF65-F5344CB8AC3E}">
        <p14:creationId xmlns:p14="http://schemas.microsoft.com/office/powerpoint/2010/main" val="3212323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Identifying theme</a:t>
            </a:r>
            <a:endParaRPr lang="en-US" dirty="0"/>
          </a:p>
        </p:txBody>
      </p:sp>
      <p:sp>
        <p:nvSpPr>
          <p:cNvPr id="5" name="Title 1"/>
          <p:cNvSpPr>
            <a:spLocks noGrp="1"/>
          </p:cNvSpPr>
          <p:nvPr>
            <p:ph sz="quarter" idx="13"/>
          </p:nvPr>
        </p:nvSpPr>
        <p:spPr>
          <a:xfrm>
            <a:off x="152400" y="1295400"/>
            <a:ext cx="8839200" cy="4724400"/>
          </a:xfrm>
        </p:spPr>
        <p:txBody>
          <a:bodyPr>
            <a:noAutofit/>
          </a:bodyPr>
          <a:lstStyle/>
          <a:p>
            <a:pPr algn="l"/>
            <a:r>
              <a:rPr lang="en-US" sz="2500" b="1" dirty="0" smtClean="0"/>
              <a:t>3). </a:t>
            </a:r>
            <a:r>
              <a:rPr lang="en-US" sz="2500" b="1" dirty="0"/>
              <a:t>Know how the conflict is resolved</a:t>
            </a:r>
            <a:r>
              <a:rPr lang="en-US" sz="2500" dirty="0"/>
              <a:t>. The resolution of the conflict can give the reader a big clue as to the theme of a short story. Who wins the conflict is the writer's way of telling the reader which force was better. If an evil main character, one you wouldn't admire, wins out over some force of nature, the theme will have a negative slant</a:t>
            </a:r>
            <a:r>
              <a:rPr lang="en-US" sz="2500" dirty="0" smtClean="0"/>
              <a:t>.</a:t>
            </a:r>
          </a:p>
          <a:p>
            <a:pPr algn="l"/>
            <a:endParaRPr lang="en-US" sz="2500" dirty="0"/>
          </a:p>
          <a:p>
            <a:pPr algn="l"/>
            <a:r>
              <a:rPr lang="en-US" sz="2500" b="1" dirty="0" smtClean="0"/>
              <a:t>4). </a:t>
            </a:r>
            <a:r>
              <a:rPr lang="en-US" sz="2500" b="1" dirty="0"/>
              <a:t>Make a generalization</a:t>
            </a:r>
            <a:r>
              <a:rPr lang="en-US" sz="2500" dirty="0"/>
              <a:t>. Look at the main character, her conflict and how it was resolved to determine the theme of the story. Start by understanding what the main character learned in the short story. Then, generalize that lesson to apply to everyone. If the main character learned not to trust her friend who just won the lottery, the theme of the short story may be that money changes people</a:t>
            </a:r>
            <a:r>
              <a:rPr lang="en-US" sz="2500" dirty="0" smtClean="0"/>
              <a:t>.</a:t>
            </a:r>
            <a:r>
              <a:rPr lang="en-US" sz="2500" dirty="0"/>
              <a:t/>
            </a:r>
            <a:br>
              <a:rPr lang="en-US" sz="2500" dirty="0"/>
            </a:br>
            <a:r>
              <a:rPr lang="en-US" sz="2500" dirty="0"/>
              <a:t/>
            </a:r>
            <a:br>
              <a:rPr lang="en-US" sz="2500" dirty="0"/>
            </a:br>
            <a:endParaRPr lang="en-US" sz="2500" dirty="0"/>
          </a:p>
        </p:txBody>
      </p:sp>
    </p:spTree>
    <p:extLst>
      <p:ext uri="{BB962C8B-B14F-4D97-AF65-F5344CB8AC3E}">
        <p14:creationId xmlns:p14="http://schemas.microsoft.com/office/powerpoint/2010/main" val="12085061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The eagle</a:t>
            </a:r>
            <a:endParaRPr lang="en-US" dirty="0"/>
          </a:p>
        </p:txBody>
      </p:sp>
      <p:sp>
        <p:nvSpPr>
          <p:cNvPr id="5" name="Title 1"/>
          <p:cNvSpPr>
            <a:spLocks noGrp="1"/>
          </p:cNvSpPr>
          <p:nvPr>
            <p:ph sz="quarter" idx="13"/>
          </p:nvPr>
        </p:nvSpPr>
        <p:spPr>
          <a:xfrm>
            <a:off x="152400" y="1295400"/>
            <a:ext cx="8839200" cy="4724400"/>
          </a:xfrm>
        </p:spPr>
        <p:txBody>
          <a:bodyPr>
            <a:noAutofit/>
          </a:bodyPr>
          <a:lstStyle/>
          <a:p>
            <a:pPr algn="l"/>
            <a:r>
              <a:rPr lang="en-US" dirty="0"/>
              <a:t>A man found an eagle’s egg and put it in a nest of a barnyard hen. </a:t>
            </a:r>
          </a:p>
          <a:p>
            <a:pPr algn="l"/>
            <a:r>
              <a:rPr lang="en-US" dirty="0"/>
              <a:t>The eaglet hatched with the brood of chicks and grew up with them. </a:t>
            </a:r>
          </a:p>
          <a:p>
            <a:pPr algn="l"/>
            <a:r>
              <a:rPr lang="en-US" dirty="0"/>
              <a:t>All his life the eagle did what the barnyard chicks did, thinking </a:t>
            </a:r>
          </a:p>
          <a:p>
            <a:pPr algn="l"/>
            <a:r>
              <a:rPr lang="en-US" dirty="0"/>
              <a:t>he was a barnyard chicken. He scratched the earth for worms and </a:t>
            </a:r>
          </a:p>
          <a:p>
            <a:pPr algn="l"/>
            <a:r>
              <a:rPr lang="en-US" dirty="0"/>
              <a:t>insects. He clucked and cackled. And he would thrash his wings and fly </a:t>
            </a:r>
          </a:p>
          <a:p>
            <a:pPr algn="l"/>
            <a:r>
              <a:rPr lang="en-US" dirty="0"/>
              <a:t>a few feet into the air. </a:t>
            </a:r>
          </a:p>
          <a:p>
            <a:pPr algn="l"/>
            <a:r>
              <a:rPr lang="en-US" dirty="0"/>
              <a:t>Years passed and the eagle grew very old. One day he saw a </a:t>
            </a:r>
          </a:p>
          <a:p>
            <a:pPr algn="l"/>
            <a:r>
              <a:rPr lang="en-US" dirty="0"/>
              <a:t>magnificent bird above him in the cloudless sky. It glided in graceful </a:t>
            </a:r>
          </a:p>
          <a:p>
            <a:pPr algn="l"/>
            <a:r>
              <a:rPr lang="en-US" dirty="0"/>
              <a:t>majesty among the powerful wind currents, with scarcely a beat of its </a:t>
            </a:r>
          </a:p>
          <a:p>
            <a:pPr algn="l"/>
            <a:r>
              <a:rPr lang="en-US" dirty="0"/>
              <a:t>strong golden wings. </a:t>
            </a:r>
          </a:p>
          <a:p>
            <a:pPr algn="l"/>
            <a:r>
              <a:rPr lang="en-US" dirty="0"/>
              <a:t>The old eagle looked up in awe. “Who’s that?” he asked. </a:t>
            </a:r>
          </a:p>
          <a:p>
            <a:pPr algn="l"/>
            <a:r>
              <a:rPr lang="en-US" dirty="0"/>
              <a:t>“That’s the eagle, the king of the birds,” said his neighbor. “He </a:t>
            </a:r>
          </a:p>
          <a:p>
            <a:pPr algn="l"/>
            <a:r>
              <a:rPr lang="en-US" dirty="0"/>
              <a:t>belongs to the sky. We belong to the earth—we’re chickens.” So the </a:t>
            </a:r>
          </a:p>
          <a:p>
            <a:pPr algn="l"/>
            <a:r>
              <a:rPr lang="en-US" dirty="0"/>
              <a:t>eagle lived and died a chicken, for that’s what he thought he was. </a:t>
            </a:r>
          </a:p>
        </p:txBody>
      </p:sp>
    </p:spTree>
    <p:extLst>
      <p:ext uri="{BB962C8B-B14F-4D97-AF65-F5344CB8AC3E}">
        <p14:creationId xmlns:p14="http://schemas.microsoft.com/office/powerpoint/2010/main" val="3454805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1). Understanding the main character</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List </a:t>
            </a:r>
            <a:r>
              <a:rPr lang="en-US" sz="2400" b="1" dirty="0">
                <a:solidFill>
                  <a:srgbClr val="FFFF00"/>
                </a:solidFill>
              </a:rPr>
              <a:t>the physical and intangible attributes of the main character</a:t>
            </a:r>
            <a:r>
              <a:rPr lang="en-US" sz="2400" b="1" dirty="0" smtClean="0">
                <a:solidFill>
                  <a:srgbClr val="FFFF00"/>
                </a:solidFill>
              </a:rPr>
              <a:t>.</a:t>
            </a:r>
          </a:p>
          <a:p>
            <a:pPr algn="l"/>
            <a:r>
              <a:rPr lang="en-US" sz="2400" dirty="0"/>
              <a:t>The eaglet is the main character; it </a:t>
            </a:r>
            <a:r>
              <a:rPr lang="en-US" sz="2400" dirty="0" smtClean="0"/>
              <a:t>begins life as a lost egg; it is rescued and placed among chicken eggs.  The eagle hatches and grows up believing it is a chicken.</a:t>
            </a:r>
            <a:endParaRPr lang="en-US" sz="2400" dirty="0"/>
          </a:p>
          <a:p>
            <a:pPr algn="l"/>
            <a:endParaRPr lang="en-US" sz="2400" dirty="0" smtClean="0"/>
          </a:p>
          <a:p>
            <a:pPr algn="l"/>
            <a:r>
              <a:rPr lang="en-US" sz="2400" b="1" dirty="0" smtClean="0">
                <a:solidFill>
                  <a:srgbClr val="FFFF00"/>
                </a:solidFill>
              </a:rPr>
              <a:t>Decide </a:t>
            </a:r>
            <a:r>
              <a:rPr lang="en-US" sz="2400" b="1" dirty="0">
                <a:solidFill>
                  <a:srgbClr val="FFFF00"/>
                </a:solidFill>
              </a:rPr>
              <a:t>if the reader is supposed to identify with the main character or if </a:t>
            </a:r>
            <a:r>
              <a:rPr lang="en-US" sz="2400" b="1" dirty="0" smtClean="0">
                <a:solidFill>
                  <a:srgbClr val="FFFF00"/>
                </a:solidFill>
              </a:rPr>
              <a:t>they are </a:t>
            </a:r>
            <a:r>
              <a:rPr lang="en-US" sz="2400" b="1" dirty="0">
                <a:solidFill>
                  <a:srgbClr val="FFFF00"/>
                </a:solidFill>
              </a:rPr>
              <a:t>someone the reader doesn't (or shouldn't) want to be.</a:t>
            </a:r>
            <a:endParaRPr lang="en-US" sz="2400" b="1" dirty="0" smtClean="0">
              <a:solidFill>
                <a:srgbClr val="FFFF00"/>
              </a:solidFill>
            </a:endParaRPr>
          </a:p>
          <a:p>
            <a:pPr algn="l"/>
            <a:r>
              <a:rPr lang="en-US" sz="2400" dirty="0" smtClean="0"/>
              <a:t>The reader will identify with the eagle, i.e. everyone has experienced a sense of feeling lost and we can all appreciate how our assumptions shape us.</a:t>
            </a:r>
            <a:endParaRPr lang="en-US" sz="2400" dirty="0"/>
          </a:p>
        </p:txBody>
      </p:sp>
    </p:spTree>
    <p:extLst>
      <p:ext uri="{BB962C8B-B14F-4D97-AF65-F5344CB8AC3E}">
        <p14:creationId xmlns:p14="http://schemas.microsoft.com/office/powerpoint/2010/main" val="4043780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a:t>2</a:t>
            </a:r>
            <a:r>
              <a:rPr lang="en-US" dirty="0" smtClean="0"/>
              <a:t>). Identifying the conflict</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Which conflict is the main character engaged in, e.g. person vs. person, person vs. nature, person vs. self, or person vs. society, etc.? </a:t>
            </a:r>
          </a:p>
          <a:p>
            <a:pPr algn="l"/>
            <a:r>
              <a:rPr lang="en-US" sz="2400" dirty="0" smtClean="0"/>
              <a:t>The eagle is locked in a conflict with itself.</a:t>
            </a:r>
            <a:br>
              <a:rPr lang="en-US" sz="2400" dirty="0" smtClean="0"/>
            </a:br>
            <a:endParaRPr lang="en-US" sz="2400" dirty="0"/>
          </a:p>
          <a:p>
            <a:pPr algn="l"/>
            <a:r>
              <a:rPr lang="en-US" sz="2400" b="1" dirty="0" smtClean="0">
                <a:solidFill>
                  <a:srgbClr val="FFFF00"/>
                </a:solidFill>
              </a:rPr>
              <a:t/>
            </a:r>
            <a:br>
              <a:rPr lang="en-US" sz="2400" b="1" dirty="0" smtClean="0">
                <a:solidFill>
                  <a:srgbClr val="FFFF00"/>
                </a:solidFill>
              </a:rPr>
            </a:br>
            <a:r>
              <a:rPr lang="en-US" sz="2400" b="1" dirty="0" smtClean="0">
                <a:solidFill>
                  <a:srgbClr val="FFFF00"/>
                </a:solidFill>
              </a:rPr>
              <a:t>Identify specifically </a:t>
            </a:r>
            <a:r>
              <a:rPr lang="en-US" sz="2400" b="1" dirty="0">
                <a:solidFill>
                  <a:srgbClr val="FFFF00"/>
                </a:solidFill>
              </a:rPr>
              <a:t>who or what the main character is struggling </a:t>
            </a:r>
            <a:r>
              <a:rPr lang="en-US" sz="2400" b="1" dirty="0" smtClean="0">
                <a:solidFill>
                  <a:srgbClr val="FFFF00"/>
                </a:solidFill>
              </a:rPr>
              <a:t>against/with </a:t>
            </a:r>
            <a:r>
              <a:rPr lang="en-US" sz="2400" b="1" dirty="0">
                <a:solidFill>
                  <a:srgbClr val="FFFF00"/>
                </a:solidFill>
              </a:rPr>
              <a:t>in the short story</a:t>
            </a:r>
            <a:r>
              <a:rPr lang="en-US" sz="2400" b="1" dirty="0" smtClean="0">
                <a:solidFill>
                  <a:srgbClr val="FFFF00"/>
                </a:solidFill>
              </a:rPr>
              <a:t>.</a:t>
            </a:r>
            <a:br>
              <a:rPr lang="en-US" sz="2400" b="1" dirty="0" smtClean="0">
                <a:solidFill>
                  <a:srgbClr val="FFFF00"/>
                </a:solidFill>
              </a:rPr>
            </a:br>
            <a:r>
              <a:rPr lang="en-US" sz="2400" dirty="0" smtClean="0"/>
              <a:t>Despite </a:t>
            </a:r>
            <a:r>
              <a:rPr lang="en-US" sz="2400" dirty="0"/>
              <a:t>being a majestic bird of the air </a:t>
            </a:r>
            <a:r>
              <a:rPr lang="en-US" sz="2400" dirty="0" smtClean="0"/>
              <a:t>the eagle assumes </a:t>
            </a:r>
            <a:r>
              <a:rPr lang="en-US" sz="2400" dirty="0"/>
              <a:t>it is a chicken and behaves as such.</a:t>
            </a:r>
          </a:p>
        </p:txBody>
      </p:sp>
    </p:spTree>
    <p:extLst>
      <p:ext uri="{BB962C8B-B14F-4D97-AF65-F5344CB8AC3E}">
        <p14:creationId xmlns:p14="http://schemas.microsoft.com/office/powerpoint/2010/main" val="2781647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3). Know how the</a:t>
            </a:r>
            <a:br>
              <a:rPr lang="en-US" dirty="0" smtClean="0"/>
            </a:br>
            <a:r>
              <a:rPr lang="en-US" dirty="0" smtClean="0"/>
              <a:t>conflict is resolved</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The resolution of the conflict provides the reader with insight in to the story’s theme.  In the conflict, who (or what) won the conflict?</a:t>
            </a:r>
          </a:p>
          <a:p>
            <a:pPr algn="l"/>
            <a:r>
              <a:rPr lang="en-US" sz="2400" dirty="0" smtClean="0"/>
              <a:t>The eagle’s conditioning, thinking and assumptions ultimately prevailed over its physical reality, e.g. its body.</a:t>
            </a:r>
          </a:p>
          <a:p>
            <a:pPr algn="l"/>
            <a:endParaRPr lang="en-US" sz="2400" dirty="0"/>
          </a:p>
          <a:p>
            <a:pPr algn="l"/>
            <a:r>
              <a:rPr lang="en-US" sz="2400" dirty="0" smtClean="0"/>
              <a:t>Note: if an evil character or some untoward force wins, the theme will more than likely be negative.</a:t>
            </a:r>
            <a:br>
              <a:rPr lang="en-US" sz="2400" dirty="0" smtClean="0"/>
            </a:br>
            <a:endParaRPr lang="en-US" sz="2400" dirty="0"/>
          </a:p>
          <a:p>
            <a:pPr algn="l"/>
            <a:endParaRPr lang="en-US" sz="2400" dirty="0"/>
          </a:p>
        </p:txBody>
      </p:sp>
    </p:spTree>
    <p:extLst>
      <p:ext uri="{BB962C8B-B14F-4D97-AF65-F5344CB8AC3E}">
        <p14:creationId xmlns:p14="http://schemas.microsoft.com/office/powerpoint/2010/main" val="4088294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14600" y="304800"/>
            <a:ext cx="4114800" cy="701040"/>
          </a:xfrm>
        </p:spPr>
        <p:txBody>
          <a:bodyPr/>
          <a:lstStyle/>
          <a:p>
            <a:r>
              <a:rPr lang="en-US" dirty="0" smtClean="0"/>
              <a:t>4). Make a generalization</a:t>
            </a:r>
            <a:endParaRPr lang="en-US" dirty="0"/>
          </a:p>
        </p:txBody>
      </p:sp>
      <p:sp>
        <p:nvSpPr>
          <p:cNvPr id="5" name="Title 1"/>
          <p:cNvSpPr>
            <a:spLocks noGrp="1"/>
          </p:cNvSpPr>
          <p:nvPr>
            <p:ph sz="quarter" idx="13"/>
          </p:nvPr>
        </p:nvSpPr>
        <p:spPr>
          <a:xfrm>
            <a:off x="152400" y="1371600"/>
            <a:ext cx="8839200" cy="4724400"/>
          </a:xfrm>
        </p:spPr>
        <p:txBody>
          <a:bodyPr>
            <a:noAutofit/>
          </a:bodyPr>
          <a:lstStyle/>
          <a:p>
            <a:pPr algn="l"/>
            <a:r>
              <a:rPr lang="en-US" sz="2400" b="1" dirty="0" smtClean="0">
                <a:solidFill>
                  <a:srgbClr val="FFFF00"/>
                </a:solidFill>
              </a:rPr>
              <a:t>Generally speaking, what did the main character ultimately learn in the story?</a:t>
            </a:r>
          </a:p>
          <a:p>
            <a:pPr algn="l"/>
            <a:r>
              <a:rPr lang="en-US" sz="2400" dirty="0" smtClean="0"/>
              <a:t>The eagle lived as something it was not.</a:t>
            </a:r>
            <a:br>
              <a:rPr lang="en-US" sz="2400" dirty="0" smtClean="0"/>
            </a:br>
            <a:endParaRPr lang="en-US" sz="2400" dirty="0"/>
          </a:p>
          <a:p>
            <a:pPr algn="l"/>
            <a:r>
              <a:rPr lang="en-US" sz="2400" b="1" dirty="0" smtClean="0">
                <a:solidFill>
                  <a:srgbClr val="FFFF00"/>
                </a:solidFill>
              </a:rPr>
              <a:t/>
            </a:r>
            <a:br>
              <a:rPr lang="en-US" sz="2400" b="1" dirty="0" smtClean="0">
                <a:solidFill>
                  <a:srgbClr val="FFFF00"/>
                </a:solidFill>
              </a:rPr>
            </a:br>
            <a:r>
              <a:rPr lang="en-US" sz="2400" b="1" dirty="0" smtClean="0">
                <a:solidFill>
                  <a:srgbClr val="FFFF00"/>
                </a:solidFill>
              </a:rPr>
              <a:t>Now compose a statement of theme.  </a:t>
            </a:r>
            <a:r>
              <a:rPr lang="en-US" sz="2400" b="1" smtClean="0">
                <a:solidFill>
                  <a:srgbClr val="FFFF00"/>
                </a:solidFill>
              </a:rPr>
              <a:t>You accomplish this </a:t>
            </a:r>
            <a:r>
              <a:rPr lang="en-US" sz="2400" b="1" dirty="0" smtClean="0">
                <a:solidFill>
                  <a:srgbClr val="FFFF00"/>
                </a:solidFill>
              </a:rPr>
              <a:t>by providing the reader with a meaningful insight based on what you just identified the main character learned.  Be specific.</a:t>
            </a:r>
          </a:p>
          <a:p>
            <a:pPr algn="l"/>
            <a:r>
              <a:rPr lang="en-US" sz="2400" dirty="0" smtClean="0"/>
              <a:t>Life is a prison when we live according to the expectation of others.</a:t>
            </a:r>
            <a:br>
              <a:rPr lang="en-US" sz="2400" dirty="0" smtClean="0"/>
            </a:br>
            <a:endParaRPr lang="en-US" sz="2400" dirty="0"/>
          </a:p>
          <a:p>
            <a:pPr algn="l"/>
            <a:endParaRPr lang="en-US" sz="2400" dirty="0"/>
          </a:p>
        </p:txBody>
      </p:sp>
    </p:spTree>
    <p:extLst>
      <p:ext uri="{BB962C8B-B14F-4D97-AF65-F5344CB8AC3E}">
        <p14:creationId xmlns:p14="http://schemas.microsoft.com/office/powerpoint/2010/main" val="10796461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1628</TotalTime>
  <Words>1539</Words>
  <Application>Microsoft Office PowerPoint</Application>
  <PresentationFormat>On-screen Show (4:3)</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BlackTie</vt:lpstr>
      <vt:lpstr>theme</vt:lpstr>
      <vt:lpstr>theme</vt:lpstr>
      <vt:lpstr>Identifying theme</vt:lpstr>
      <vt:lpstr>Identifying theme</vt:lpstr>
      <vt:lpstr>The eagle</vt:lpstr>
      <vt:lpstr>1). Understanding the main character</vt:lpstr>
      <vt:lpstr>2). Identifying the conflict</vt:lpstr>
      <vt:lpstr>3). Know how the conflict is resolved</vt:lpstr>
      <vt:lpstr>4). Make a generalization</vt:lpstr>
      <vt:lpstr>1). Understanding the main character</vt:lpstr>
      <vt:lpstr>2). Identifying the conflict</vt:lpstr>
      <vt:lpstr>3). Know how the conflict is resolved</vt:lpstr>
      <vt:lpstr>4). Make a generalization</vt:lpstr>
      <vt:lpstr>The stonecutter</vt:lpstr>
      <vt:lpstr>Theme Exemplar for the stonecutter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Outcomes &amp; Indicators</dc:title>
  <dc:creator>90210</dc:creator>
  <cp:lastModifiedBy>Rick</cp:lastModifiedBy>
  <cp:revision>120</cp:revision>
  <dcterms:created xsi:type="dcterms:W3CDTF">2014-01-27T15:03:52Z</dcterms:created>
  <dcterms:modified xsi:type="dcterms:W3CDTF">2015-08-21T20:57:33Z</dcterms:modified>
</cp:coreProperties>
</file>